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70" r:id="rId6"/>
    <p:sldId id="272" r:id="rId7"/>
    <p:sldId id="273" r:id="rId8"/>
    <p:sldId id="271" r:id="rId9"/>
    <p:sldId id="269" r:id="rId10"/>
    <p:sldId id="268" r:id="rId11"/>
    <p:sldId id="267" r:id="rId12"/>
    <p:sldId id="266" r:id="rId13"/>
    <p:sldId id="265" r:id="rId14"/>
    <p:sldId id="264" r:id="rId15"/>
    <p:sldId id="277" r:id="rId16"/>
    <p:sldId id="276" r:id="rId17"/>
    <p:sldId id="275" r:id="rId18"/>
    <p:sldId id="274" r:id="rId19"/>
    <p:sldId id="284" r:id="rId20"/>
    <p:sldId id="283" r:id="rId21"/>
    <p:sldId id="282" r:id="rId22"/>
    <p:sldId id="281" r:id="rId23"/>
    <p:sldId id="280" r:id="rId24"/>
    <p:sldId id="279" r:id="rId25"/>
    <p:sldId id="278" r:id="rId26"/>
    <p:sldId id="286"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86285" autoAdjust="0"/>
  </p:normalViewPr>
  <p:slideViewPr>
    <p:cSldViewPr snapToGrid="0">
      <p:cViewPr varScale="1">
        <p:scale>
          <a:sx n="71" d="100"/>
          <a:sy n="71" d="100"/>
        </p:scale>
        <p:origin x="99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Chappell" userId="60c4e96dec5ad21b" providerId="LiveId" clId="{D150E6D8-15CB-4A4B-B547-5D3481FBF8E7}"/>
    <pc:docChg chg="modSld">
      <pc:chgData name="Rob Chappell" userId="60c4e96dec5ad21b" providerId="LiveId" clId="{D150E6D8-15CB-4A4B-B547-5D3481FBF8E7}" dt="2022-04-18T12:57:46.261" v="1" actId="20577"/>
      <pc:docMkLst>
        <pc:docMk/>
      </pc:docMkLst>
      <pc:sldChg chg="modSp mod">
        <pc:chgData name="Rob Chappell" userId="60c4e96dec5ad21b" providerId="LiveId" clId="{D150E6D8-15CB-4A4B-B547-5D3481FBF8E7}" dt="2022-04-18T12:57:46.261" v="1" actId="20577"/>
        <pc:sldMkLst>
          <pc:docMk/>
          <pc:sldMk cId="1605004277" sldId="256"/>
        </pc:sldMkLst>
        <pc:spChg chg="mod">
          <ac:chgData name="Rob Chappell" userId="60c4e96dec5ad21b" providerId="LiveId" clId="{D150E6D8-15CB-4A4B-B547-5D3481FBF8E7}" dt="2022-04-18T12:57:46.261" v="1" actId="20577"/>
          <ac:spMkLst>
            <pc:docMk/>
            <pc:sldMk cId="1605004277" sldId="256"/>
            <ac:spMk id="7" creationId="{6CA30BA7-A4F9-4B69-A546-4BF92610C2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12D44-B265-4B04-B72C-905E6BE2E063}" type="datetimeFigureOut">
              <a:rPr lang="en-GB" smtClean="0"/>
              <a:t>18/04/2022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6F564-F02F-40B5-9EB8-60386C1B3C7C}" type="slidenum">
              <a:rPr lang="en-GB" smtClean="0"/>
              <a:t>‹#›</a:t>
            </a:fld>
            <a:endParaRPr lang="en-GB"/>
          </a:p>
        </p:txBody>
      </p:sp>
    </p:spTree>
    <p:extLst>
      <p:ext uri="{BB962C8B-B14F-4D97-AF65-F5344CB8AC3E}">
        <p14:creationId xmlns:p14="http://schemas.microsoft.com/office/powerpoint/2010/main" val="391322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HSE figures suggest that of all the reportable accidents every year around 36% of them will be manual handling incidents.  In the University we tend to have more slips and trips but MH is always a close second. </a:t>
            </a:r>
          </a:p>
          <a:p>
            <a:r>
              <a:rPr lang="en-GB" altLang="en-US" dirty="0"/>
              <a:t>Of these injuries about half are back injuries and 30% are hand and arm.  The non back injuries tend to be crushing or trapping of fingers, or upper limb disorder such as muscle strains or tendonitis.  </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2</a:t>
            </a:fld>
            <a:endParaRPr lang="en-GB"/>
          </a:p>
        </p:txBody>
      </p:sp>
    </p:spTree>
    <p:extLst>
      <p:ext uri="{BB962C8B-B14F-4D97-AF65-F5344CB8AC3E}">
        <p14:creationId xmlns:p14="http://schemas.microsoft.com/office/powerpoint/2010/main" val="40812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12</a:t>
            </a:fld>
            <a:endParaRPr lang="en-GB"/>
          </a:p>
        </p:txBody>
      </p:sp>
    </p:spTree>
    <p:extLst>
      <p:ext uri="{BB962C8B-B14F-4D97-AF65-F5344CB8AC3E}">
        <p14:creationId xmlns:p14="http://schemas.microsoft.com/office/powerpoint/2010/main" val="252911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Bend the knees so that the hands when grasping the load are about level with the waist but don’t over flex the knees.  If you repetitively keep the back straight and over bend the knees they will eventually stiffen up.  Keep all muscles relaxed as tense muscles are more prone to injury.</a:t>
            </a:r>
          </a:p>
          <a:p>
            <a:r>
              <a:rPr lang="en-GB" altLang="en-US" dirty="0"/>
              <a:t>Keep the back straight to maintain the natural curves and the shoulders level and facing the same direction as the hips.</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13</a:t>
            </a:fld>
            <a:endParaRPr lang="en-GB"/>
          </a:p>
        </p:txBody>
      </p:sp>
    </p:spTree>
    <p:extLst>
      <p:ext uri="{BB962C8B-B14F-4D97-AF65-F5344CB8AC3E}">
        <p14:creationId xmlns:p14="http://schemas.microsoft.com/office/powerpoint/2010/main" val="3975604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The operator should adopt the correct position before attempting to move an object.  </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16</a:t>
            </a:fld>
            <a:endParaRPr lang="en-GB"/>
          </a:p>
        </p:txBody>
      </p:sp>
    </p:spTree>
    <p:extLst>
      <p:ext uri="{BB962C8B-B14F-4D97-AF65-F5344CB8AC3E}">
        <p14:creationId xmlns:p14="http://schemas.microsoft.com/office/powerpoint/2010/main" val="418139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Reducing the size of the load will make it easier to move – sometimes a large bulky item will be difficult to move even if it is very light.  The size of the load should still allow the user to see where they are going and placing their feet.  </a:t>
            </a:r>
          </a:p>
          <a:p>
            <a:r>
              <a:rPr lang="en-GB" altLang="en-US" dirty="0"/>
              <a:t>Centre of gravity is one of the most important things when assessing how to lift or move a load.  Once an individual picks up a load their centre of gravity is changed – therefore the heaviest or most bulky part of the load should be placed closest to the body if possible.  Objects that may move of their own accord or that are flexible, such as bags of packing materials, should be carried or packed inside a container.</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17</a:t>
            </a:fld>
            <a:endParaRPr lang="en-GB"/>
          </a:p>
        </p:txBody>
      </p:sp>
    </p:spTree>
    <p:extLst>
      <p:ext uri="{BB962C8B-B14F-4D97-AF65-F5344CB8AC3E}">
        <p14:creationId xmlns:p14="http://schemas.microsoft.com/office/powerpoint/2010/main" val="1823693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Operators should have sufficient space around and above them to allow for suitable postures when moving loads.  Awareness of variations in floor levels and surfaces and any doors that need to be opened etc on the route.  Temperature ventilation humidity and lighting also need consideration as will any need to leave the building and be exposed to weather etc.  </a:t>
            </a:r>
          </a:p>
          <a:p>
            <a:endParaRPr lang="en-GB" altLang="en-US" dirty="0"/>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19</a:t>
            </a:fld>
            <a:endParaRPr lang="en-GB"/>
          </a:p>
        </p:txBody>
      </p:sp>
    </p:spTree>
    <p:extLst>
      <p:ext uri="{BB962C8B-B14F-4D97-AF65-F5344CB8AC3E}">
        <p14:creationId xmlns:p14="http://schemas.microsoft.com/office/powerpoint/2010/main" val="3018027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Operators should have sufficient space around and above them to allow for suitable postures when moving loads.  Awareness of variations in floor levels and surfaces and any doors that need to be opened etc on the route.  Temperature ventilation humidity and lighting also need consideration as will any need to leave the building and be exposed to weather etc.  </a:t>
            </a:r>
          </a:p>
          <a:p>
            <a:endParaRPr lang="en-GB" altLang="en-US" dirty="0"/>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20</a:t>
            </a:fld>
            <a:endParaRPr lang="en-GB"/>
          </a:p>
        </p:txBody>
      </p:sp>
    </p:spTree>
    <p:extLst>
      <p:ext uri="{BB962C8B-B14F-4D97-AF65-F5344CB8AC3E}">
        <p14:creationId xmlns:p14="http://schemas.microsoft.com/office/powerpoint/2010/main" val="255642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sz="1200" dirty="0"/>
              <a:t>Stop and think – plan what your going to lift – can you use a trolley instead?  Where are you going to put the load? Will you need to get someone to help you? Are there any obstructions in your way, if so move them before you try to lift.  If you are carrying a long way, find somewhere to have a rest part way through.  </a:t>
            </a:r>
          </a:p>
          <a:p>
            <a:pPr>
              <a:lnSpc>
                <a:spcPct val="90000"/>
              </a:lnSpc>
            </a:pPr>
            <a:endParaRPr lang="en-GB" altLang="en-US" sz="1200" dirty="0"/>
          </a:p>
          <a:p>
            <a:pPr>
              <a:lnSpc>
                <a:spcPct val="90000"/>
              </a:lnSpc>
            </a:pPr>
            <a:r>
              <a:rPr lang="en-GB" altLang="en-US" sz="1200" dirty="0"/>
              <a:t>Place the feet – the feet should be apart with one leg slightly forward to help you balance.  </a:t>
            </a:r>
          </a:p>
          <a:p>
            <a:pPr>
              <a:lnSpc>
                <a:spcPct val="90000"/>
              </a:lnSpc>
            </a:pPr>
            <a:endParaRPr lang="en-GB" altLang="en-US" sz="1200" dirty="0"/>
          </a:p>
          <a:p>
            <a:pPr>
              <a:lnSpc>
                <a:spcPct val="90000"/>
              </a:lnSpc>
            </a:pPr>
            <a:r>
              <a:rPr lang="en-GB" altLang="en-US" sz="1200" dirty="0"/>
              <a:t>Good posture – don’t just bend at the waist, try to keep the back strong and lead with the head.  Slightly bend the back, hips and knees.</a:t>
            </a:r>
          </a:p>
          <a:p>
            <a:pPr>
              <a:lnSpc>
                <a:spcPct val="90000"/>
              </a:lnSpc>
            </a:pPr>
            <a:endParaRPr lang="en-GB" altLang="en-US" sz="1200" dirty="0"/>
          </a:p>
          <a:p>
            <a:pPr>
              <a:lnSpc>
                <a:spcPct val="90000"/>
              </a:lnSpc>
            </a:pPr>
            <a:r>
              <a:rPr lang="en-GB" altLang="en-US" sz="1200" dirty="0"/>
              <a:t>Get a firm grip – make sure your hand holds are ok, clean etc</a:t>
            </a:r>
          </a:p>
          <a:p>
            <a:pPr>
              <a:lnSpc>
                <a:spcPct val="90000"/>
              </a:lnSpc>
            </a:pPr>
            <a:endParaRPr lang="en-GB" altLang="en-US" sz="1200" dirty="0"/>
          </a:p>
          <a:p>
            <a:pPr>
              <a:lnSpc>
                <a:spcPct val="90000"/>
              </a:lnSpc>
            </a:pPr>
            <a:r>
              <a:rPr lang="en-GB" altLang="en-US" sz="1200" dirty="0"/>
              <a:t>Smooth movement – don’t jerk as this makes the load harder to control</a:t>
            </a:r>
          </a:p>
          <a:p>
            <a:pPr>
              <a:lnSpc>
                <a:spcPct val="90000"/>
              </a:lnSpc>
            </a:pPr>
            <a:endParaRPr lang="en-GB" altLang="en-US" sz="1200" dirty="0"/>
          </a:p>
          <a:p>
            <a:pPr>
              <a:lnSpc>
                <a:spcPct val="90000"/>
              </a:lnSpc>
            </a:pPr>
            <a:r>
              <a:rPr lang="en-GB" altLang="en-US" sz="1200" dirty="0"/>
              <a:t>Move the feet</a:t>
            </a:r>
          </a:p>
          <a:p>
            <a:pPr>
              <a:lnSpc>
                <a:spcPct val="90000"/>
              </a:lnSpc>
            </a:pPr>
            <a:endParaRPr lang="en-GB" altLang="en-US" sz="1200" dirty="0"/>
          </a:p>
          <a:p>
            <a:pPr>
              <a:lnSpc>
                <a:spcPct val="90000"/>
              </a:lnSpc>
            </a:pPr>
            <a:r>
              <a:rPr lang="en-GB" altLang="en-US" sz="1200" dirty="0"/>
              <a:t>Keep the load close to the body - hold the load as close to you as possible, almost like a hug.</a:t>
            </a:r>
          </a:p>
          <a:p>
            <a:pPr>
              <a:lnSpc>
                <a:spcPct val="90000"/>
              </a:lnSpc>
            </a:pPr>
            <a:endParaRPr lang="en-GB" altLang="en-US" sz="1200" dirty="0"/>
          </a:p>
          <a:p>
            <a:pPr>
              <a:lnSpc>
                <a:spcPct val="90000"/>
              </a:lnSpc>
            </a:pPr>
            <a:r>
              <a:rPr lang="en-GB" altLang="en-US" sz="1200" dirty="0"/>
              <a:t>Put the load down and readjust</a:t>
            </a:r>
          </a:p>
          <a:p>
            <a:pPr>
              <a:lnSpc>
                <a:spcPct val="90000"/>
              </a:lnSpc>
            </a:pPr>
            <a:endParaRPr lang="en-GB" altLang="en-US" sz="1200" dirty="0"/>
          </a:p>
          <a:p>
            <a:pPr>
              <a:lnSpc>
                <a:spcPct val="90000"/>
              </a:lnSpc>
            </a:pPr>
            <a:r>
              <a:rPr lang="en-GB" altLang="en-US" sz="1200" dirty="0"/>
              <a:t>Don’t lift or handle more than can be easily managed – if you are in any doubt get help or advice.</a:t>
            </a:r>
          </a:p>
          <a:p>
            <a:pPr>
              <a:lnSpc>
                <a:spcPct val="90000"/>
              </a:lnSpc>
            </a:pPr>
            <a:endParaRPr lang="en-GB" altLang="en-US" sz="1200" dirty="0"/>
          </a:p>
          <a:p>
            <a:pPr>
              <a:lnSpc>
                <a:spcPct val="90000"/>
              </a:lnSpc>
            </a:pPr>
            <a:r>
              <a:rPr lang="en-GB" altLang="en-US" sz="1200" dirty="0"/>
              <a:t>Don’t twist the back or lean sideways while you are holding the load</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21</a:t>
            </a:fld>
            <a:endParaRPr lang="en-GB"/>
          </a:p>
        </p:txBody>
      </p:sp>
    </p:spTree>
    <p:extLst>
      <p:ext uri="{BB962C8B-B14F-4D97-AF65-F5344CB8AC3E}">
        <p14:creationId xmlns:p14="http://schemas.microsoft.com/office/powerpoint/2010/main" val="2220985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Govt recommends at least 3 x ½ hourly sessions of exercise per week</a:t>
            </a:r>
          </a:p>
          <a:p>
            <a:endParaRPr lang="en-GB" altLang="en-US" dirty="0"/>
          </a:p>
          <a:p>
            <a:r>
              <a:rPr lang="en-GB" altLang="en-US" dirty="0"/>
              <a:t>View abdomen as a closed box that can be used to support the spine, pull it all in and practice breathing with it held in this helps strength and so provides more support.  Ladies, pelvic floor exercises – keep practicing them and this helps strengthen the support box of the abdomen</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23</a:t>
            </a:fld>
            <a:endParaRPr lang="en-GB"/>
          </a:p>
        </p:txBody>
      </p:sp>
    </p:spTree>
    <p:extLst>
      <p:ext uri="{BB962C8B-B14F-4D97-AF65-F5344CB8AC3E}">
        <p14:creationId xmlns:p14="http://schemas.microsoft.com/office/powerpoint/2010/main" val="255341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Although most of these incidents seem to happen suddenly following a single activity they are more likely to be cumulative injuries resulting from a longer period of poor posture.  </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3</a:t>
            </a:fld>
            <a:endParaRPr lang="en-GB"/>
          </a:p>
        </p:txBody>
      </p:sp>
    </p:spTree>
    <p:extLst>
      <p:ext uri="{BB962C8B-B14F-4D97-AF65-F5344CB8AC3E}">
        <p14:creationId xmlns:p14="http://schemas.microsoft.com/office/powerpoint/2010/main" val="330722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movement of a load by human effort – as opposed to using a forklift truck or equivalent.  </a:t>
            </a:r>
          </a:p>
          <a:p>
            <a:r>
              <a:rPr lang="en-GB" altLang="en-US" dirty="0"/>
              <a:t>Either directly or indirectly – using the hands or body to move something is direct and tying a rope round something and pulling it is indirectly</a:t>
            </a:r>
          </a:p>
          <a:p>
            <a:r>
              <a:rPr lang="en-GB" altLang="en-US" dirty="0"/>
              <a:t>A load is a discrete moveable object such as a box or bag of compost.  It does not include implements tools or machines when used for their intended purpose.  If you are moving a sack truck for the purpose of taking it to a different location it is a load – if it has a load on it that is being moved it is not a load in itself.  </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4</a:t>
            </a:fld>
            <a:endParaRPr lang="en-GB"/>
          </a:p>
        </p:txBody>
      </p:sp>
    </p:spTree>
    <p:extLst>
      <p:ext uri="{BB962C8B-B14F-4D97-AF65-F5344CB8AC3E}">
        <p14:creationId xmlns:p14="http://schemas.microsoft.com/office/powerpoint/2010/main" val="99980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Assessments should be reviewed on a regular basis and should take consideration of what is still reasonably practical and what changes in technology may have made more easily available.  The assessment should also be reviewed if there is a change in the operations that will alter the previous outcomes or if there is an accident.  An assessment does not need to be recorded if the task is simple and can be repeated or explained at any time, or if the operation is of low risk and straightforward while lasting only a short time.  </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5</a:t>
            </a:fld>
            <a:endParaRPr lang="en-GB"/>
          </a:p>
        </p:txBody>
      </p:sp>
    </p:spTree>
    <p:extLst>
      <p:ext uri="{BB962C8B-B14F-4D97-AF65-F5344CB8AC3E}">
        <p14:creationId xmlns:p14="http://schemas.microsoft.com/office/powerpoint/2010/main" val="179230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Why is the back so vulnerable to injury?</a:t>
            </a:r>
          </a:p>
          <a:p>
            <a:r>
              <a:rPr lang="en-GB" altLang="en-US" dirty="0"/>
              <a:t>And how can we prevent it?</a:t>
            </a:r>
          </a:p>
          <a:p>
            <a:r>
              <a:rPr lang="en-GB" altLang="en-US" dirty="0"/>
              <a:t>The spinal cord is a thick cord of nerve tissue which is enclosed by the spine.  Together with the brain it forms the central nervous system.</a:t>
            </a:r>
          </a:p>
          <a:p>
            <a:r>
              <a:rPr lang="en-GB" altLang="en-US" dirty="0"/>
              <a:t>The vertebrae are the bones which act as the building blocks of the spine.  They can be damaged by impact injury as with any other bone.</a:t>
            </a:r>
          </a:p>
          <a:p>
            <a:r>
              <a:rPr lang="en-GB" altLang="en-US" dirty="0"/>
              <a:t>The intervertebral discs are kind of shock absorbers – they are soft fibrous discs with a jelly like centre and are positioned between the vertebrae.  They allow the spine to move by cushioning movements between the vertebrae.  </a:t>
            </a:r>
          </a:p>
          <a:p>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 When a person sits or stands upright the spine has this S shaped structure – and this allows downward pressure to be exerted evenly over the surfaces of all the discs.  </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7</a:t>
            </a:fld>
            <a:endParaRPr lang="en-GB"/>
          </a:p>
        </p:txBody>
      </p:sp>
    </p:spTree>
    <p:extLst>
      <p:ext uri="{BB962C8B-B14F-4D97-AF65-F5344CB8AC3E}">
        <p14:creationId xmlns:p14="http://schemas.microsoft.com/office/powerpoint/2010/main" val="291069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If you bend over at the waist the downward pressure will be uneven with the greater part of the load on the front edge of the disc – this causes the jelly fluid to be pushed towards the back of the disc which adds pressure to the fibres at the back of the disc.  Over time if the action is repeated these fibres wear and the fluid form the centre becomes pushed outwards, pressing on the nerves and causing pain.  </a:t>
            </a:r>
          </a:p>
          <a:p>
            <a:r>
              <a:rPr lang="en-GB" altLang="en-US" dirty="0"/>
              <a:t>Obviously this is easy to avoid by correct lifting techniques</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8</a:t>
            </a:fld>
            <a:endParaRPr lang="en-GB"/>
          </a:p>
        </p:txBody>
      </p:sp>
    </p:spTree>
    <p:extLst>
      <p:ext uri="{BB962C8B-B14F-4D97-AF65-F5344CB8AC3E}">
        <p14:creationId xmlns:p14="http://schemas.microsoft.com/office/powerpoint/2010/main" val="164173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Ligaments – gristly straps which stretch between bones holding them together and mainly control the direction of motion and limit movement at the end of the normal range</a:t>
            </a:r>
          </a:p>
          <a:p>
            <a:r>
              <a:rPr lang="en-GB" altLang="en-US" dirty="0"/>
              <a:t>Tendons – the means by which the muscles are attached to the bones</a:t>
            </a:r>
          </a:p>
          <a:p>
            <a:r>
              <a:rPr lang="en-GB" altLang="en-US" dirty="0"/>
              <a:t>Muscles – muscles are found in pairs on either side of the spine and provide the main stability for the vertebral column </a:t>
            </a:r>
          </a:p>
          <a:p>
            <a:endParaRPr lang="en-GB" altLang="en-US" dirty="0"/>
          </a:p>
          <a:p>
            <a:r>
              <a:rPr lang="en-GB" altLang="en-US" dirty="0"/>
              <a:t>Ligaments tendons and muscles can be injured as a result of twisting and stretching particularly if carried out repetitively over a period of time.  These types of injuries are called soft tissue injuries and tend to be the cause of the majority of reported back injuries.  Cumulative strain is when these injuries occur as a result of repetitively carrying out these activities – and is a loss of elasticity in muscle structures until ordinary movement becomes harmful movement.</a:t>
            </a:r>
          </a:p>
          <a:p>
            <a:endParaRPr lang="en-GB" altLang="en-US" dirty="0"/>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9</a:t>
            </a:fld>
            <a:endParaRPr lang="en-GB"/>
          </a:p>
        </p:txBody>
      </p:sp>
    </p:spTree>
    <p:extLst>
      <p:ext uri="{BB962C8B-B14F-4D97-AF65-F5344CB8AC3E}">
        <p14:creationId xmlns:p14="http://schemas.microsoft.com/office/powerpoint/2010/main" val="2084040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Hernias tend to be associated with manual handling due to the increased pressure in the abdominal cavity when lifting.  Especially when bending to lift and the internal organs are compressed, a loop of intestine can be forced out through any weak spots in the abdominal wall, which is a hernia.</a:t>
            </a:r>
          </a:p>
          <a:p>
            <a:endParaRPr lang="en-GB" altLang="en-US" dirty="0"/>
          </a:p>
          <a:p>
            <a:r>
              <a:rPr lang="en-GB" altLang="en-US" dirty="0"/>
              <a:t>In general injuries such as fractures cuts and bruises result not from the action of lifting or moving but from associated issues such as dropping the load or poor housekeeping leading to trips etc, or from trapping or crushing by the load.   </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10</a:t>
            </a:fld>
            <a:endParaRPr lang="en-GB"/>
          </a:p>
        </p:txBody>
      </p:sp>
    </p:spTree>
    <p:extLst>
      <p:ext uri="{BB962C8B-B14F-4D97-AF65-F5344CB8AC3E}">
        <p14:creationId xmlns:p14="http://schemas.microsoft.com/office/powerpoint/2010/main" val="270870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Pushing and pulling -  both pushing and pulling will put a lot of pressure on the abdominal and back muscles and increase the force on the spine.  Pushing increases the loading on the shoulders and restrict the movement of the rib cage and so limits the capacity for breathing.</a:t>
            </a:r>
          </a:p>
          <a:p>
            <a:r>
              <a:rPr lang="en-GB" altLang="en-US" dirty="0"/>
              <a:t>Fixed position – once an object is supported in a fixed position or is carried a longer distance static muscle work is needed which is very tiring for the muscle groups involved as they need to be held tense for a long period. </a:t>
            </a:r>
          </a:p>
          <a:p>
            <a:endParaRPr lang="en-GB" dirty="0"/>
          </a:p>
        </p:txBody>
      </p:sp>
      <p:sp>
        <p:nvSpPr>
          <p:cNvPr id="4" name="Slide Number Placeholder 3"/>
          <p:cNvSpPr>
            <a:spLocks noGrp="1"/>
          </p:cNvSpPr>
          <p:nvPr>
            <p:ph type="sldNum" sz="quarter" idx="5"/>
          </p:nvPr>
        </p:nvSpPr>
        <p:spPr/>
        <p:txBody>
          <a:bodyPr/>
          <a:lstStyle/>
          <a:p>
            <a:fld id="{00E6F564-F02F-40B5-9EB8-60386C1B3C7C}" type="slidenum">
              <a:rPr lang="en-GB" smtClean="0"/>
              <a:t>11</a:t>
            </a:fld>
            <a:endParaRPr lang="en-GB"/>
          </a:p>
        </p:txBody>
      </p:sp>
    </p:spTree>
    <p:extLst>
      <p:ext uri="{BB962C8B-B14F-4D97-AF65-F5344CB8AC3E}">
        <p14:creationId xmlns:p14="http://schemas.microsoft.com/office/powerpoint/2010/main" val="314683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8F45-C350-430F-8216-B10EA9A29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CDF20F-37D0-4C54-864D-22A7F7511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8DD7B8-37BC-446D-8D8F-AE9B511BAEE4}"/>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5" name="Footer Placeholder 4">
            <a:extLst>
              <a:ext uri="{FF2B5EF4-FFF2-40B4-BE49-F238E27FC236}">
                <a16:creationId xmlns:a16="http://schemas.microsoft.com/office/drawing/2014/main" id="{737F666A-BAA8-4298-97EA-D7985C5750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652A2F-2AB0-4AE9-8CD5-B6B9CA92BDA0}"/>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384059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CA0F-88C8-4055-806C-7E978CFFE8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435BD1-3392-4D5E-B30D-A2C5C1F12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EB4C4-4ECB-4597-B675-FBBA84F52594}"/>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5" name="Footer Placeholder 4">
            <a:extLst>
              <a:ext uri="{FF2B5EF4-FFF2-40B4-BE49-F238E27FC236}">
                <a16:creationId xmlns:a16="http://schemas.microsoft.com/office/drawing/2014/main" id="{58CF974E-6453-40D2-98A4-FE9465B0DF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5BB13-3790-4FD1-9D8D-85EF45941FDE}"/>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351858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39CED5-97EC-4D73-B8F0-58ACE94034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973715-8AF2-4705-BB42-91AFB051E9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041BF-801A-4D72-97D6-85521ECE1683}"/>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5" name="Footer Placeholder 4">
            <a:extLst>
              <a:ext uri="{FF2B5EF4-FFF2-40B4-BE49-F238E27FC236}">
                <a16:creationId xmlns:a16="http://schemas.microsoft.com/office/drawing/2014/main" id="{3B20E459-A649-41DA-98AE-9288511B66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206CC-628A-4FBB-B48D-D81FC94D0709}"/>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182358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B4D3-17C9-4973-AC6E-1E1820036A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2A8FD9-871B-4316-9769-B054CFCBDE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825B2-2A9A-47BB-95A4-16F922F7D85F}"/>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5" name="Footer Placeholder 4">
            <a:extLst>
              <a:ext uri="{FF2B5EF4-FFF2-40B4-BE49-F238E27FC236}">
                <a16:creationId xmlns:a16="http://schemas.microsoft.com/office/drawing/2014/main" id="{F4602446-5911-417D-A6BA-EBFDA0FA41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70869-F9BD-44F1-862B-D8F9DA8E9476}"/>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161113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2EA11-C94D-49D8-94D9-4415030B7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E4F971-4A55-4292-91D3-667728B86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D18292-CB46-49D0-B9CC-64C91A4A9E8B}"/>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5" name="Footer Placeholder 4">
            <a:extLst>
              <a:ext uri="{FF2B5EF4-FFF2-40B4-BE49-F238E27FC236}">
                <a16:creationId xmlns:a16="http://schemas.microsoft.com/office/drawing/2014/main" id="{569B4CDB-1805-46BD-A35A-28DC3094EA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B9C38C-E08A-43BE-A03F-EADAE36D8110}"/>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228525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AD019-0983-435B-A72E-351B6AEF0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21F097-256A-4D69-9C2C-3C61C7BBF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4B1CEE-8A5E-4D51-9DBB-B753C1DA56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B1FD43-8D11-4475-83F7-AF4C0F45A594}"/>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6" name="Footer Placeholder 5">
            <a:extLst>
              <a:ext uri="{FF2B5EF4-FFF2-40B4-BE49-F238E27FC236}">
                <a16:creationId xmlns:a16="http://schemas.microsoft.com/office/drawing/2014/main" id="{71DCB5C9-A7EE-483C-A8A5-0A971A9185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BCC7-25FA-40BC-B952-BA4074FC2C40}"/>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182153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DAC8-56CE-4FA1-B31B-12EB03278C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6CC7EB-3EA6-4468-BF2F-3C5819683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FA5C2-F0EE-4921-B006-F7B04CB027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41CDE8-F430-4CF5-9722-6FD025B05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B07582-B66A-452C-96FA-7017F624D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6F3C1A-9DD2-4442-BB45-B38BD4176F1D}"/>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8" name="Footer Placeholder 7">
            <a:extLst>
              <a:ext uri="{FF2B5EF4-FFF2-40B4-BE49-F238E27FC236}">
                <a16:creationId xmlns:a16="http://schemas.microsoft.com/office/drawing/2014/main" id="{40919DCA-CA71-418C-89CC-2EACE37844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17F1A7-CE23-454C-B63B-6B422DF7577F}"/>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394539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1FC2-2A32-4497-B50C-5EDB0E1F9B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586183-5D5F-42F1-8D2F-A0DA4633980F}"/>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4" name="Footer Placeholder 3">
            <a:extLst>
              <a:ext uri="{FF2B5EF4-FFF2-40B4-BE49-F238E27FC236}">
                <a16:creationId xmlns:a16="http://schemas.microsoft.com/office/drawing/2014/main" id="{F65677A0-9890-4690-BDC3-B46743D3609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3FCF88-636A-4AF8-B06C-EF8FE0D853F7}"/>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107760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D34D6-AF2B-464D-9A33-DFD670323D30}"/>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3" name="Footer Placeholder 2">
            <a:extLst>
              <a:ext uri="{FF2B5EF4-FFF2-40B4-BE49-F238E27FC236}">
                <a16:creationId xmlns:a16="http://schemas.microsoft.com/office/drawing/2014/main" id="{428B51F7-42FF-4FA8-B7B5-B3B0A9C78C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0AD774-C77E-485D-9D6E-296CD5543FB0}"/>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348921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1C41-82DF-43D7-8600-226FBD374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17D921-F591-4C5F-B8F7-73962B0D4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5C7F36-F982-4189-8AE9-4C6223B3A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F4E97-2414-48C6-BA37-ABC0AAD46A41}"/>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6" name="Footer Placeholder 5">
            <a:extLst>
              <a:ext uri="{FF2B5EF4-FFF2-40B4-BE49-F238E27FC236}">
                <a16:creationId xmlns:a16="http://schemas.microsoft.com/office/drawing/2014/main" id="{30EBE168-40F0-4CEA-95C1-7FCF5ECB10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564F9A-4F26-4B20-B888-EB81217B845B}"/>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177474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F9685-5172-4D2B-A5FB-493944419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A292FF-37B5-4FE3-A519-3819DB0377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7510B5-4724-416A-A284-F7ABD95AC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8897E-EEF3-40FA-A368-21C4873C3FDA}"/>
              </a:ext>
            </a:extLst>
          </p:cNvPr>
          <p:cNvSpPr>
            <a:spLocks noGrp="1"/>
          </p:cNvSpPr>
          <p:nvPr>
            <p:ph type="dt" sz="half" idx="10"/>
          </p:nvPr>
        </p:nvSpPr>
        <p:spPr/>
        <p:txBody>
          <a:bodyPr/>
          <a:lstStyle/>
          <a:p>
            <a:fld id="{9EAFB305-0859-46E9-94FF-CAB600C4A7D6}" type="datetimeFigureOut">
              <a:rPr lang="en-GB" smtClean="0"/>
              <a:t>18/04/2022</a:t>
            </a:fld>
            <a:endParaRPr lang="en-GB"/>
          </a:p>
        </p:txBody>
      </p:sp>
      <p:sp>
        <p:nvSpPr>
          <p:cNvPr id="6" name="Footer Placeholder 5">
            <a:extLst>
              <a:ext uri="{FF2B5EF4-FFF2-40B4-BE49-F238E27FC236}">
                <a16:creationId xmlns:a16="http://schemas.microsoft.com/office/drawing/2014/main" id="{8FF13AD8-7500-4CBC-9132-79941004B6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E9ADA1-CBD4-4001-8F7D-BB85DE712EFA}"/>
              </a:ext>
            </a:extLst>
          </p:cNvPr>
          <p:cNvSpPr>
            <a:spLocks noGrp="1"/>
          </p:cNvSpPr>
          <p:nvPr>
            <p:ph type="sldNum" sz="quarter" idx="12"/>
          </p:nvPr>
        </p:nvSpPr>
        <p:spPr/>
        <p:txBody>
          <a:bodyPr/>
          <a:lstStyle/>
          <a:p>
            <a:fld id="{BAF39554-16A2-4F13-9325-E863B57B6932}" type="slidenum">
              <a:rPr lang="en-GB" smtClean="0"/>
              <a:t>‹#›</a:t>
            </a:fld>
            <a:endParaRPr lang="en-GB"/>
          </a:p>
        </p:txBody>
      </p:sp>
    </p:spTree>
    <p:extLst>
      <p:ext uri="{BB962C8B-B14F-4D97-AF65-F5344CB8AC3E}">
        <p14:creationId xmlns:p14="http://schemas.microsoft.com/office/powerpoint/2010/main" val="17926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C66E3-F6B7-4302-91A7-FB83CB57C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78202B-9A2E-4EB8-8418-BE26F1F4DD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F8B9C-5F5B-4EA0-971B-FCCA84630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FB305-0859-46E9-94FF-CAB600C4A7D6}" type="datetimeFigureOut">
              <a:rPr lang="en-GB" smtClean="0"/>
              <a:t>18/04/2022</a:t>
            </a:fld>
            <a:endParaRPr lang="en-GB"/>
          </a:p>
        </p:txBody>
      </p:sp>
      <p:sp>
        <p:nvSpPr>
          <p:cNvPr id="5" name="Footer Placeholder 4">
            <a:extLst>
              <a:ext uri="{FF2B5EF4-FFF2-40B4-BE49-F238E27FC236}">
                <a16:creationId xmlns:a16="http://schemas.microsoft.com/office/drawing/2014/main" id="{A26EB171-AA0F-4363-88F3-D325EFE92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2777A7-2185-4E37-999C-DA87F0B08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39554-16A2-4F13-9325-E863B57B6932}" type="slidenum">
              <a:rPr lang="en-GB" smtClean="0"/>
              <a:t>‹#›</a:t>
            </a:fld>
            <a:endParaRPr lang="en-GB"/>
          </a:p>
        </p:txBody>
      </p:sp>
    </p:spTree>
    <p:extLst>
      <p:ext uri="{BB962C8B-B14F-4D97-AF65-F5344CB8AC3E}">
        <p14:creationId xmlns:p14="http://schemas.microsoft.com/office/powerpoint/2010/main" val="405191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6685D-FFB2-487B-B8C8-484F527EBCCF}"/>
              </a:ext>
            </a:extLst>
          </p:cNvPr>
          <p:cNvSpPr/>
          <p:nvPr/>
        </p:nvSpPr>
        <p:spPr>
          <a:xfrm>
            <a:off x="0" y="0"/>
            <a:ext cx="12192000" cy="61233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CA30BA7-A4F9-4B69-A546-4BF92610C262}"/>
              </a:ext>
            </a:extLst>
          </p:cNvPr>
          <p:cNvSpPr txBox="1"/>
          <p:nvPr/>
        </p:nvSpPr>
        <p:spPr>
          <a:xfrm>
            <a:off x="898989" y="1784426"/>
            <a:ext cx="10058400" cy="2554545"/>
          </a:xfrm>
          <a:prstGeom prst="rect">
            <a:avLst/>
          </a:prstGeom>
          <a:noFill/>
        </p:spPr>
        <p:txBody>
          <a:bodyPr wrap="square" rtlCol="0">
            <a:spAutoFit/>
          </a:bodyPr>
          <a:lstStyle/>
          <a:p>
            <a:pPr algn="ctr"/>
            <a:r>
              <a:rPr lang="en-GB" sz="4000" dirty="0">
                <a:solidFill>
                  <a:srgbClr val="FFFF00"/>
                </a:solidFill>
                <a:latin typeface="Abadi Extra Light" panose="020B0604020202020204" pitchFamily="34" charset="0"/>
              </a:rPr>
              <a:t>Manual Handling Training</a:t>
            </a:r>
          </a:p>
          <a:p>
            <a:pPr algn="ctr"/>
            <a:endParaRPr lang="en-GB" sz="4000" dirty="0">
              <a:solidFill>
                <a:srgbClr val="FFFF00"/>
              </a:solidFill>
              <a:latin typeface="Abadi Extra Light" panose="020B0604020202020204" pitchFamily="34" charset="0"/>
            </a:endParaRPr>
          </a:p>
          <a:p>
            <a:pPr algn="ctr"/>
            <a:endParaRPr lang="en-GB" sz="4000" dirty="0">
              <a:solidFill>
                <a:srgbClr val="FFFF00"/>
              </a:solidFill>
              <a:latin typeface="Abadi Extra Light" panose="020B0604020202020204" pitchFamily="34" charset="0"/>
            </a:endParaRPr>
          </a:p>
          <a:p>
            <a:pPr algn="ctr"/>
            <a:r>
              <a:rPr lang="en-GB" sz="4000" dirty="0">
                <a:solidFill>
                  <a:srgbClr val="FFFF00"/>
                </a:solidFill>
                <a:latin typeface="Abadi Extra Light" panose="020B0604020202020204" pitchFamily="34" charset="0"/>
              </a:rPr>
              <a:t>Course 2022</a:t>
            </a:r>
          </a:p>
        </p:txBody>
      </p:sp>
      <p:cxnSp>
        <p:nvCxnSpPr>
          <p:cNvPr id="9" name="Straight Connector 8">
            <a:extLst>
              <a:ext uri="{FF2B5EF4-FFF2-40B4-BE49-F238E27FC236}">
                <a16:creationId xmlns:a16="http://schemas.microsoft.com/office/drawing/2014/main" id="{BD5BC58B-5C67-4D2A-8D20-6D071812EF98}"/>
              </a:ext>
            </a:extLst>
          </p:cNvPr>
          <p:cNvCxnSpPr/>
          <p:nvPr/>
        </p:nvCxnSpPr>
        <p:spPr>
          <a:xfrm>
            <a:off x="3097658" y="3061698"/>
            <a:ext cx="555831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37D0515-9933-4DC7-B619-A451C397B9CE}"/>
              </a:ext>
            </a:extLst>
          </p:cNvPr>
          <p:cNvSpPr txBox="1"/>
          <p:nvPr/>
        </p:nvSpPr>
        <p:spPr>
          <a:xfrm>
            <a:off x="7481455" y="6345231"/>
            <a:ext cx="4520045" cy="369332"/>
          </a:xfrm>
          <a:prstGeom prst="rect">
            <a:avLst/>
          </a:prstGeom>
          <a:noFill/>
        </p:spPr>
        <p:txBody>
          <a:bodyPr wrap="square" rtlCol="0">
            <a:spAutoFit/>
          </a:bodyPr>
          <a:lstStyle/>
          <a:p>
            <a:r>
              <a:rPr lang="en-GB" dirty="0"/>
              <a:t>© 2022 UK Health &amp; Safety Officials.</a:t>
            </a:r>
          </a:p>
        </p:txBody>
      </p:sp>
      <p:pic>
        <p:nvPicPr>
          <p:cNvPr id="6" name="Picture 5" descr="Logo&#10;&#10;Description automatically generated with low confidence">
            <a:extLst>
              <a:ext uri="{FF2B5EF4-FFF2-40B4-BE49-F238E27FC236}">
                <a16:creationId xmlns:a16="http://schemas.microsoft.com/office/drawing/2014/main" id="{2838EE5C-A7C2-4A40-84B5-A9731B826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60500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A6B1859D-46C5-4FEE-9BAF-401A32ECA37A}"/>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Other Injuries</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429CC80C-9F33-43EE-B0DC-BB685CC9BCBE}"/>
              </a:ext>
            </a:extLst>
          </p:cNvPr>
          <p:cNvSpPr txBox="1">
            <a:spLocks noChangeArrowheads="1"/>
          </p:cNvSpPr>
          <p:nvPr/>
        </p:nvSpPr>
        <p:spPr bwMode="auto">
          <a:xfrm>
            <a:off x="828162" y="1936048"/>
            <a:ext cx="7772400" cy="259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Hernias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Fractures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Bruises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Cuts / Lacerations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32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3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Logo&#10;&#10;Description automatically generated with low confidence">
            <a:extLst>
              <a:ext uri="{FF2B5EF4-FFF2-40B4-BE49-F238E27FC236}">
                <a16:creationId xmlns:a16="http://schemas.microsoft.com/office/drawing/2014/main" id="{832AEA24-9A93-4E3C-A2AA-7352FB8D3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3265807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7B621736-ACC5-4FB6-9427-C83BDD5E6C0E}"/>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Movement</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F07BEA38-C997-4380-B0AE-D825B8F3F0E8}"/>
              </a:ext>
            </a:extLst>
          </p:cNvPr>
          <p:cNvSpPr txBox="1">
            <a:spLocks noChangeArrowheads="1"/>
          </p:cNvSpPr>
          <p:nvPr/>
        </p:nvSpPr>
        <p:spPr bwMode="auto">
          <a:xfrm>
            <a:off x="685800" y="1743931"/>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How a load is moved will determine how the body is stressed, how quickly it fatigues and how or if it is injured as a result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Pushing and pulling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Fixed position</a:t>
            </a:r>
          </a:p>
        </p:txBody>
      </p:sp>
      <p:pic>
        <p:nvPicPr>
          <p:cNvPr id="6" name="Picture 5" descr="Logo&#10;&#10;Description automatically generated with low confidence">
            <a:extLst>
              <a:ext uri="{FF2B5EF4-FFF2-40B4-BE49-F238E27FC236}">
                <a16:creationId xmlns:a16="http://schemas.microsoft.com/office/drawing/2014/main" id="{E4F0E24A-105E-4B5F-8190-A5446F85E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128271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AF5A1B7C-2BBC-49B3-8712-8F3F80E6C272}"/>
              </a:ext>
            </a:extLst>
          </p:cNvPr>
          <p:cNvSpPr txBox="1">
            <a:spLocks noChangeArrowheads="1"/>
          </p:cNvSpPr>
          <p:nvPr/>
        </p:nvSpPr>
        <p:spPr bwMode="auto">
          <a:xfrm>
            <a:off x="2092990" y="24991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Correct Handling</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7">
            <a:extLst>
              <a:ext uri="{FF2B5EF4-FFF2-40B4-BE49-F238E27FC236}">
                <a16:creationId xmlns:a16="http://schemas.microsoft.com/office/drawing/2014/main" id="{B7C168ED-DB51-4366-A3BA-0EDF2EAA929A}"/>
              </a:ext>
            </a:extLst>
          </p:cNvPr>
          <p:cNvSpPr txBox="1">
            <a:spLocks noChangeArrowheads="1"/>
          </p:cNvSpPr>
          <p:nvPr/>
        </p:nvSpPr>
        <p:spPr bwMode="auto">
          <a:xfrm>
            <a:off x="6055390" y="1392917"/>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Place the feet apart to give a balanced and stable base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Have the leading leg as far forward as possible</a:t>
            </a:r>
          </a:p>
        </p:txBody>
      </p:sp>
      <p:pic>
        <p:nvPicPr>
          <p:cNvPr id="6" name="Picture 3" descr="C:\My Documents\Training materials\Human kinetics\m_h potoshop images\M_HR1.JPG">
            <a:extLst>
              <a:ext uri="{FF2B5EF4-FFF2-40B4-BE49-F238E27FC236}">
                <a16:creationId xmlns:a16="http://schemas.microsoft.com/office/drawing/2014/main" id="{7F89F538-F392-42AD-9BC7-CF267B5CD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990" y="1545317"/>
            <a:ext cx="38100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Logo&#10;&#10;Description automatically generated with low confidence">
            <a:extLst>
              <a:ext uri="{FF2B5EF4-FFF2-40B4-BE49-F238E27FC236}">
                <a16:creationId xmlns:a16="http://schemas.microsoft.com/office/drawing/2014/main" id="{E0256DE2-D99F-45C1-91E1-438AC713C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079054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3ACABDF1-54B5-4108-96DF-9F6CDF49DA4D}"/>
              </a:ext>
            </a:extLst>
          </p:cNvPr>
          <p:cNvSpPr txBox="1">
            <a:spLocks noChangeArrowheads="1"/>
          </p:cNvSpPr>
          <p:nvPr/>
        </p:nvSpPr>
        <p:spPr bwMode="auto">
          <a:xfrm>
            <a:off x="2533011" y="31805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Unlock the knees</a:t>
            </a:r>
          </a:p>
        </p:txBody>
      </p:sp>
      <p:sp>
        <p:nvSpPr>
          <p:cNvPr id="5" name="Rectangle 5">
            <a:extLst>
              <a:ext uri="{FF2B5EF4-FFF2-40B4-BE49-F238E27FC236}">
                <a16:creationId xmlns:a16="http://schemas.microsoft.com/office/drawing/2014/main" id="{E002906F-FD23-4306-8361-E764F564D8EB}"/>
              </a:ext>
            </a:extLst>
          </p:cNvPr>
          <p:cNvSpPr txBox="1">
            <a:spLocks noChangeArrowheads="1"/>
          </p:cNvSpPr>
          <p:nvPr/>
        </p:nvSpPr>
        <p:spPr bwMode="auto">
          <a:xfrm>
            <a:off x="5733411" y="1461050"/>
            <a:ext cx="4572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Bend the knees so that the hands when grasping the load are about level with the waist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But don’t over flex the knees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Keep the back straight to maintain the natural curves</a:t>
            </a:r>
          </a:p>
        </p:txBody>
      </p:sp>
      <p:pic>
        <p:nvPicPr>
          <p:cNvPr id="6" name="Picture 3" descr="C:\My Documents\Training materials\Human kinetics\m_h potoshop images\M_HR1.JPG">
            <a:extLst>
              <a:ext uri="{FF2B5EF4-FFF2-40B4-BE49-F238E27FC236}">
                <a16:creationId xmlns:a16="http://schemas.microsoft.com/office/drawing/2014/main" id="{7BFD26DA-DFE7-45BD-A909-43CAF9FE0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211" y="1537250"/>
            <a:ext cx="38862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Logo&#10;&#10;Description automatically generated with low confidence">
            <a:extLst>
              <a:ext uri="{FF2B5EF4-FFF2-40B4-BE49-F238E27FC236}">
                <a16:creationId xmlns:a16="http://schemas.microsoft.com/office/drawing/2014/main" id="{913FF359-5952-43A3-9E5B-F74E3B397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3350897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75EA8FA9-28F6-4A13-AD1D-5D4C4EFF8C0B}"/>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Using the arms</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6E3657F0-53F3-4D64-8D7F-C0BC5D473A7A}"/>
              </a:ext>
            </a:extLst>
          </p:cNvPr>
          <p:cNvSpPr txBox="1">
            <a:spLocks noChangeArrowheads="1"/>
          </p:cNvSpPr>
          <p:nvPr/>
        </p:nvSpPr>
        <p:spPr bwMode="auto">
          <a:xfrm>
            <a:off x="685800" y="1371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Grip</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Palms up is stronger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Hand holds not necessary the best way to lift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GB" altLang="en-US" sz="2800" b="0"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Elbows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The arms are stronger when the elbows are closer to the body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GB" altLang="en-US" sz="28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Logo&#10;&#10;Description automatically generated with low confidence">
            <a:extLst>
              <a:ext uri="{FF2B5EF4-FFF2-40B4-BE49-F238E27FC236}">
                <a16:creationId xmlns:a16="http://schemas.microsoft.com/office/drawing/2014/main" id="{4A000AE8-EED4-40F5-93B7-3ECCEEAA0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3910824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B03EB008-BCEC-4844-8CA9-4826D64AB0E4}"/>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Problems of Manual Handling		</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9FFEB872-6F8F-4A74-93CF-1AF465F24DAF}"/>
              </a:ext>
            </a:extLst>
          </p:cNvPr>
          <p:cNvSpPr txBox="1">
            <a:spLocks noChangeArrowheads="1"/>
          </p:cNvSpPr>
          <p:nvPr/>
        </p:nvSpPr>
        <p:spPr bwMode="auto">
          <a:xfrm>
            <a:off x="685800" y="1646941"/>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The task</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The load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The working environment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Individual capacity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Handling aid and equipment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Work organisation factors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3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Logo&#10;&#10;Description automatically generated with low confidence">
            <a:extLst>
              <a:ext uri="{FF2B5EF4-FFF2-40B4-BE49-F238E27FC236}">
                <a16:creationId xmlns:a16="http://schemas.microsoft.com/office/drawing/2014/main" id="{F0B5C258-56CA-49A0-974A-56AD85A3C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30356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FF82B0A3-6471-47CC-826B-57FA121ED427}"/>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Task</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7F63B89F-0FB0-4CD9-B824-91C4B0EFB367}"/>
              </a:ext>
            </a:extLst>
          </p:cNvPr>
          <p:cNvSpPr txBox="1">
            <a:spLocks noChangeArrowheads="1"/>
          </p:cNvSpPr>
          <p:nvPr/>
        </p:nvSpPr>
        <p:spPr bwMode="auto">
          <a:xfrm>
            <a:off x="685800" y="11430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Focus on what the person is doing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Posture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Reaching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Working height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Travel distance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Pushing and pulling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Sudden movement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Seated or team lifting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Work organisation</a:t>
            </a:r>
          </a:p>
        </p:txBody>
      </p:sp>
      <p:pic>
        <p:nvPicPr>
          <p:cNvPr id="6" name="Picture 5" descr="Logo&#10;&#10;Description automatically generated with low confidence">
            <a:extLst>
              <a:ext uri="{FF2B5EF4-FFF2-40B4-BE49-F238E27FC236}">
                <a16:creationId xmlns:a16="http://schemas.microsoft.com/office/drawing/2014/main" id="{AF4DBF16-F8FE-45CC-A14B-33AD932F2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598892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3E3C35BA-3091-4AF6-A027-FC9C3CA404D4}"/>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The Load</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B49731EA-EDF3-4EC8-B1ED-0C19197F4073}"/>
              </a:ext>
            </a:extLst>
          </p:cNvPr>
          <p:cNvSpPr txBox="1">
            <a:spLocks noChangeArrowheads="1"/>
          </p:cNvSpPr>
          <p:nvPr/>
        </p:nvSpPr>
        <p:spPr bwMode="auto">
          <a:xfrm>
            <a:off x="685800" y="1371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Weight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Shape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Size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Centre of Gravity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Sudden movements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Grasping and moving the load</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a:ln>
                  <a:noFill/>
                </a:ln>
                <a:solidFill>
                  <a:srgbClr val="000000"/>
                </a:solidFill>
                <a:effectLst/>
                <a:uLnTx/>
                <a:uFillTx/>
                <a:latin typeface="Arial"/>
                <a:ea typeface="+mn-ea"/>
                <a:cs typeface="+mn-cs"/>
              </a:rPr>
              <a:t>HSE Guidance</a:t>
            </a:r>
          </a:p>
        </p:txBody>
      </p:sp>
      <p:pic>
        <p:nvPicPr>
          <p:cNvPr id="6" name="Picture 5" descr="Logo&#10;&#10;Description automatically generated with low confidence">
            <a:extLst>
              <a:ext uri="{FF2B5EF4-FFF2-40B4-BE49-F238E27FC236}">
                <a16:creationId xmlns:a16="http://schemas.microsoft.com/office/drawing/2014/main" id="{42C9B440-D93E-44B9-AC70-33A115063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136534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C62EFD8E-2AE1-4CE4-A85C-7EE5C636D720}"/>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Guidance for load handling</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pic>
        <p:nvPicPr>
          <p:cNvPr id="5" name="Picture 3">
            <a:extLst>
              <a:ext uri="{FF2B5EF4-FFF2-40B4-BE49-F238E27FC236}">
                <a16:creationId xmlns:a16="http://schemas.microsoft.com/office/drawing/2014/main" id="{DC953FF0-80B5-4F6B-B572-42088FCDC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597" y="1234714"/>
            <a:ext cx="8184806" cy="474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Logo&#10;&#10;Description automatically generated with low confidence">
            <a:extLst>
              <a:ext uri="{FF2B5EF4-FFF2-40B4-BE49-F238E27FC236}">
                <a16:creationId xmlns:a16="http://schemas.microsoft.com/office/drawing/2014/main" id="{46556EEE-42BD-4732-8D8D-F6A650DBB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338863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44247D97-9067-4D01-B050-B62BB1BD0A3D}"/>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Working Environment</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98952A48-09C7-4724-8052-B5251CBA9212}"/>
              </a:ext>
            </a:extLst>
          </p:cNvPr>
          <p:cNvSpPr txBox="1">
            <a:spLocks noChangeArrowheads="1"/>
          </p:cNvSpPr>
          <p:nvPr/>
        </p:nvSpPr>
        <p:spPr bwMode="auto">
          <a:xfrm>
            <a:off x="647472" y="2106202"/>
            <a:ext cx="7772400" cy="235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Space constraints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Variation in level</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Floor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Environmental factors</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GB" altLang="en-US" sz="2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Logo&#10;&#10;Description automatically generated with low confidence">
            <a:extLst>
              <a:ext uri="{FF2B5EF4-FFF2-40B4-BE49-F238E27FC236}">
                <a16:creationId xmlns:a16="http://schemas.microsoft.com/office/drawing/2014/main" id="{6FA9CAF8-CF18-4E3B-AF68-D323D32C5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3409675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09F96C56-CD40-4B9F-877B-53491DDAF3DC}"/>
              </a:ext>
            </a:extLst>
          </p:cNvPr>
          <p:cNvSpPr txBox="1">
            <a:spLocks noChangeArrowheads="1"/>
          </p:cNvSpPr>
          <p:nvPr/>
        </p:nvSpPr>
        <p:spPr>
          <a:xfrm>
            <a:off x="2152650" y="195747"/>
            <a:ext cx="7772400" cy="10668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a:t>Manual Handling Incidents</a:t>
            </a:r>
          </a:p>
        </p:txBody>
      </p:sp>
      <p:graphicFrame>
        <p:nvGraphicFramePr>
          <p:cNvPr id="5" name="Object 3">
            <a:extLst>
              <a:ext uri="{FF2B5EF4-FFF2-40B4-BE49-F238E27FC236}">
                <a16:creationId xmlns:a16="http://schemas.microsoft.com/office/drawing/2014/main" id="{34F2CE5C-0698-444B-A2E6-3A844CE65AC6}"/>
              </a:ext>
            </a:extLst>
          </p:cNvPr>
          <p:cNvGraphicFramePr>
            <a:graphicFrameLocks noChangeAspect="1"/>
          </p:cNvGraphicFramePr>
          <p:nvPr>
            <p:extLst>
              <p:ext uri="{D42A27DB-BD31-4B8C-83A1-F6EECF244321}">
                <p14:modId xmlns:p14="http://schemas.microsoft.com/office/powerpoint/2010/main" val="2200749609"/>
              </p:ext>
            </p:extLst>
          </p:nvPr>
        </p:nvGraphicFramePr>
        <p:xfrm>
          <a:off x="1311707" y="1330680"/>
          <a:ext cx="9311463" cy="4556116"/>
        </p:xfrm>
        <a:graphic>
          <a:graphicData uri="http://schemas.openxmlformats.org/presentationml/2006/ole">
            <mc:AlternateContent xmlns:mc="http://schemas.openxmlformats.org/markup-compatibility/2006">
              <mc:Choice xmlns:v="urn:schemas-microsoft-com:vml" Requires="v">
                <p:oleObj name="Chart" r:id="rId3" imgW="3680521" imgH="1752722" progId="Excel.Chart.8">
                  <p:embed/>
                </p:oleObj>
              </mc:Choice>
              <mc:Fallback>
                <p:oleObj name="Chart" r:id="rId3" imgW="3680521" imgH="1752722" progId="Excel.Chart.8">
                  <p:embed/>
                  <p:pic>
                    <p:nvPicPr>
                      <p:cNvPr id="5" name="Object 3">
                        <a:extLst>
                          <a:ext uri="{FF2B5EF4-FFF2-40B4-BE49-F238E27FC236}">
                            <a16:creationId xmlns:a16="http://schemas.microsoft.com/office/drawing/2014/main" id="{34F2CE5C-0698-444B-A2E6-3A844CE65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707" y="1330680"/>
                        <a:ext cx="9311463" cy="4556116"/>
                      </a:xfrm>
                      <a:prstGeom prst="rect">
                        <a:avLst/>
                      </a:prstGeom>
                      <a:noFill/>
                      <a:ln>
                        <a:noFill/>
                      </a:ln>
                      <a:effectLst/>
                    </p:spPr>
                  </p:pic>
                </p:oleObj>
              </mc:Fallback>
            </mc:AlternateContent>
          </a:graphicData>
        </a:graphic>
      </p:graphicFrame>
      <p:pic>
        <p:nvPicPr>
          <p:cNvPr id="6" name="Picture 5" descr="Logo&#10;&#10;Description automatically generated with low confidence">
            <a:extLst>
              <a:ext uri="{FF2B5EF4-FFF2-40B4-BE49-F238E27FC236}">
                <a16:creationId xmlns:a16="http://schemas.microsoft.com/office/drawing/2014/main" id="{A2134D11-820B-4B73-B1F2-22FA644B98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2652978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19A9D0D0-90C0-45C0-A449-3A06CD161590}"/>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Individual Capacity</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B9A99A45-81D9-4E21-A523-78ABBD0FFB4F}"/>
              </a:ext>
            </a:extLst>
          </p:cNvPr>
          <p:cNvSpPr txBox="1">
            <a:spLocks noChangeArrowheads="1"/>
          </p:cNvSpPr>
          <p:nvPr/>
        </p:nvSpPr>
        <p:spPr bwMode="auto">
          <a:xfrm>
            <a:off x="685800" y="1519437"/>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Individual characteristics affect the risk involved in the activity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Gender </a:t>
            </a:r>
            <a:r>
              <a:rPr kumimoji="0" lang="en-GB" altLang="en-US" sz="2800" b="0" i="0" u="none" strike="noStrike" kern="1200" cap="none" spc="0" normalizeH="0" baseline="0" noProof="0" dirty="0" err="1">
                <a:ln>
                  <a:noFill/>
                </a:ln>
                <a:solidFill>
                  <a:srgbClr val="000000"/>
                </a:solidFill>
                <a:effectLst/>
                <a:uLnTx/>
                <a:uFillTx/>
                <a:latin typeface="Arial"/>
                <a:ea typeface="+mn-ea"/>
                <a:cs typeface="+mn-cs"/>
              </a:rPr>
              <a:t>incl</a:t>
            </a: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 pregnancy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Age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Disability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Positive discrimination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Health issues</a:t>
            </a:r>
          </a:p>
        </p:txBody>
      </p:sp>
      <p:pic>
        <p:nvPicPr>
          <p:cNvPr id="6" name="Picture 5" descr="Logo&#10;&#10;Description automatically generated with low confidence">
            <a:extLst>
              <a:ext uri="{FF2B5EF4-FFF2-40B4-BE49-F238E27FC236}">
                <a16:creationId xmlns:a16="http://schemas.microsoft.com/office/drawing/2014/main" id="{865FF047-DEC2-4D65-9025-3234B90F1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811220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47F2626E-F63A-4D96-BB29-B7DCAE7471BC}"/>
              </a:ext>
            </a:extLst>
          </p:cNvPr>
          <p:cNvSpPr txBox="1">
            <a:spLocks noChangeArrowheads="1"/>
          </p:cNvSpPr>
          <p:nvPr/>
        </p:nvSpPr>
        <p:spPr bwMode="auto">
          <a:xfrm>
            <a:off x="685799" y="228600"/>
            <a:ext cx="981072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Planning the lift</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09E1BD92-1136-44BF-BBA2-4688B139DAE5}"/>
              </a:ext>
            </a:extLst>
          </p:cNvPr>
          <p:cNvSpPr txBox="1">
            <a:spLocks noChangeArrowheads="1"/>
          </p:cNvSpPr>
          <p:nvPr/>
        </p:nvSpPr>
        <p:spPr bwMode="auto">
          <a:xfrm>
            <a:off x="762000" y="1219200"/>
            <a:ext cx="971253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Stop and think</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Place the feet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Good posture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Get a firm grip</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Smooth movement – don’t jerk</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Move the feet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Keep the load close to the body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Put the load down and readjust</a:t>
            </a:r>
            <a:endParaRPr kumimoji="0" lang="en-GB" altLang="en-US" sz="3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Logo&#10;&#10;Description automatically generated with low confidence">
            <a:extLst>
              <a:ext uri="{FF2B5EF4-FFF2-40B4-BE49-F238E27FC236}">
                <a16:creationId xmlns:a16="http://schemas.microsoft.com/office/drawing/2014/main" id="{511B1B5A-DC6E-46F2-BCA5-B176D0A56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72587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5">
            <a:extLst>
              <a:ext uri="{FF2B5EF4-FFF2-40B4-BE49-F238E27FC236}">
                <a16:creationId xmlns:a16="http://schemas.microsoft.com/office/drawing/2014/main" id="{2204CBDB-7ACC-4C6B-9738-CAD6BFFF83A1}"/>
              </a:ext>
            </a:extLst>
          </p:cNvPr>
          <p:cNvGraphicFramePr>
            <a:graphicFrameLocks noChangeAspect="1"/>
          </p:cNvGraphicFramePr>
          <p:nvPr>
            <p:extLst>
              <p:ext uri="{D42A27DB-BD31-4B8C-83A1-F6EECF244321}">
                <p14:modId xmlns:p14="http://schemas.microsoft.com/office/powerpoint/2010/main" val="1141143750"/>
              </p:ext>
            </p:extLst>
          </p:nvPr>
        </p:nvGraphicFramePr>
        <p:xfrm>
          <a:off x="624632" y="201678"/>
          <a:ext cx="4602163" cy="5791200"/>
        </p:xfrm>
        <a:graphic>
          <a:graphicData uri="http://schemas.openxmlformats.org/presentationml/2006/ole">
            <mc:AlternateContent xmlns:mc="http://schemas.openxmlformats.org/markup-compatibility/2006">
              <mc:Choice xmlns:v="urn:schemas-microsoft-com:vml" Requires="v">
                <p:oleObj r:id="rId2" imgW="2883600" imgH="3627000" progId="">
                  <p:embed/>
                </p:oleObj>
              </mc:Choice>
              <mc:Fallback>
                <p:oleObj r:id="rId2" imgW="2883600" imgH="3627000" progId="">
                  <p:embed/>
                  <p:pic>
                    <p:nvPicPr>
                      <p:cNvPr id="4" name="Object 5">
                        <a:extLst>
                          <a:ext uri="{FF2B5EF4-FFF2-40B4-BE49-F238E27FC236}">
                            <a16:creationId xmlns:a16="http://schemas.microsoft.com/office/drawing/2014/main" id="{2204CBDB-7ACC-4C6B-9738-CAD6BFFF8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32" y="201678"/>
                        <a:ext cx="4602163"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5">
            <a:extLst>
              <a:ext uri="{FF2B5EF4-FFF2-40B4-BE49-F238E27FC236}">
                <a16:creationId xmlns:a16="http://schemas.microsoft.com/office/drawing/2014/main" id="{FFB6F215-8D39-41FB-85CD-DC5D2E065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1678"/>
            <a:ext cx="5160553" cy="577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Logo&#10;&#10;Description automatically generated with low confidence">
            <a:extLst>
              <a:ext uri="{FF2B5EF4-FFF2-40B4-BE49-F238E27FC236}">
                <a16:creationId xmlns:a16="http://schemas.microsoft.com/office/drawing/2014/main" id="{51281439-6531-4ADF-B1BA-DB15B9CFE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3970076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F11FB8BB-2D83-46E9-B4BF-AFC8323F351F}"/>
              </a:ext>
            </a:extLst>
          </p:cNvPr>
          <p:cNvSpPr txBox="1">
            <a:spLocks noChangeArrowheads="1"/>
          </p:cNvSpPr>
          <p:nvPr/>
        </p:nvSpPr>
        <p:spPr bwMode="auto">
          <a:xfrm>
            <a:off x="691276" y="31805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Ways to reduce the risk</a:t>
            </a:r>
          </a:p>
        </p:txBody>
      </p:sp>
      <p:sp>
        <p:nvSpPr>
          <p:cNvPr id="5" name="Rectangle 3">
            <a:extLst>
              <a:ext uri="{FF2B5EF4-FFF2-40B4-BE49-F238E27FC236}">
                <a16:creationId xmlns:a16="http://schemas.microsoft.com/office/drawing/2014/main" id="{D9A87DD3-FF3A-4601-A8FC-3BF715EB5E88}"/>
              </a:ext>
            </a:extLst>
          </p:cNvPr>
          <p:cNvSpPr txBox="1">
            <a:spLocks noChangeArrowheads="1"/>
          </p:cNvSpPr>
          <p:nvPr/>
        </p:nvSpPr>
        <p:spPr bwMode="auto">
          <a:xfrm>
            <a:off x="691276" y="20325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Exercise is the best way to be fit for lifting and carrying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32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Abdomen provides natural support for the spine</a:t>
            </a:r>
          </a:p>
        </p:txBody>
      </p:sp>
      <p:pic>
        <p:nvPicPr>
          <p:cNvPr id="6" name="Picture 5" descr="Logo&#10;&#10;Description automatically generated with low confidence">
            <a:extLst>
              <a:ext uri="{FF2B5EF4-FFF2-40B4-BE49-F238E27FC236}">
                <a16:creationId xmlns:a16="http://schemas.microsoft.com/office/drawing/2014/main" id="{78A5B0DE-AE0A-4981-BF19-2ACF15F17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2733617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6685D-FFB2-487B-B8C8-484F527EBCCF}"/>
              </a:ext>
            </a:extLst>
          </p:cNvPr>
          <p:cNvSpPr/>
          <p:nvPr/>
        </p:nvSpPr>
        <p:spPr>
          <a:xfrm>
            <a:off x="0" y="0"/>
            <a:ext cx="12192000" cy="61233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CA30BA7-A4F9-4B69-A546-4BF92610C262}"/>
              </a:ext>
            </a:extLst>
          </p:cNvPr>
          <p:cNvSpPr txBox="1"/>
          <p:nvPr/>
        </p:nvSpPr>
        <p:spPr>
          <a:xfrm>
            <a:off x="898989" y="1784426"/>
            <a:ext cx="10058400" cy="2554545"/>
          </a:xfrm>
          <a:prstGeom prst="rect">
            <a:avLst/>
          </a:prstGeom>
          <a:noFill/>
        </p:spPr>
        <p:txBody>
          <a:bodyPr wrap="square" rtlCol="0">
            <a:spAutoFit/>
          </a:bodyPr>
          <a:lstStyle/>
          <a:p>
            <a:pPr algn="ctr"/>
            <a:r>
              <a:rPr lang="en-GB" sz="4000" dirty="0">
                <a:solidFill>
                  <a:srgbClr val="FFFF00"/>
                </a:solidFill>
                <a:latin typeface="Abadi Extra Light" panose="020B0604020202020204" pitchFamily="34" charset="0"/>
              </a:rPr>
              <a:t>Thank you</a:t>
            </a:r>
          </a:p>
          <a:p>
            <a:pPr algn="ctr"/>
            <a:endParaRPr lang="en-GB" sz="4000" dirty="0">
              <a:solidFill>
                <a:srgbClr val="FFFF00"/>
              </a:solidFill>
              <a:latin typeface="Abadi Extra Light" panose="020B0604020202020204" pitchFamily="34" charset="0"/>
            </a:endParaRPr>
          </a:p>
          <a:p>
            <a:pPr algn="ctr"/>
            <a:endParaRPr lang="en-GB" sz="4000" dirty="0">
              <a:solidFill>
                <a:srgbClr val="FFFF00"/>
              </a:solidFill>
              <a:latin typeface="Abadi Extra Light" panose="020B0604020202020204" pitchFamily="34" charset="0"/>
            </a:endParaRPr>
          </a:p>
          <a:p>
            <a:pPr algn="ctr"/>
            <a:r>
              <a:rPr lang="en-GB" sz="4000" dirty="0">
                <a:solidFill>
                  <a:srgbClr val="FFFF00"/>
                </a:solidFill>
                <a:latin typeface="Abadi Extra Light" panose="020B0604020202020204" pitchFamily="34" charset="0"/>
              </a:rPr>
              <a:t>Any questions? Contact H&amp;S UK</a:t>
            </a:r>
          </a:p>
        </p:txBody>
      </p:sp>
      <p:cxnSp>
        <p:nvCxnSpPr>
          <p:cNvPr id="9" name="Straight Connector 8">
            <a:extLst>
              <a:ext uri="{FF2B5EF4-FFF2-40B4-BE49-F238E27FC236}">
                <a16:creationId xmlns:a16="http://schemas.microsoft.com/office/drawing/2014/main" id="{BD5BC58B-5C67-4D2A-8D20-6D071812EF98}"/>
              </a:ext>
            </a:extLst>
          </p:cNvPr>
          <p:cNvCxnSpPr/>
          <p:nvPr/>
        </p:nvCxnSpPr>
        <p:spPr>
          <a:xfrm>
            <a:off x="3097658" y="3061698"/>
            <a:ext cx="555831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15CFB8-2EDF-4435-91ED-790E560C9406}"/>
              </a:ext>
            </a:extLst>
          </p:cNvPr>
          <p:cNvSpPr txBox="1"/>
          <p:nvPr/>
        </p:nvSpPr>
        <p:spPr>
          <a:xfrm>
            <a:off x="7481455" y="6345231"/>
            <a:ext cx="4520045" cy="369332"/>
          </a:xfrm>
          <a:prstGeom prst="rect">
            <a:avLst/>
          </a:prstGeom>
          <a:noFill/>
        </p:spPr>
        <p:txBody>
          <a:bodyPr wrap="square" rtlCol="0">
            <a:spAutoFit/>
          </a:bodyPr>
          <a:lstStyle/>
          <a:p>
            <a:r>
              <a:rPr lang="en-GB" dirty="0"/>
              <a:t>© 2022 UK Health &amp; Safety Officials.</a:t>
            </a:r>
          </a:p>
        </p:txBody>
      </p:sp>
      <p:pic>
        <p:nvPicPr>
          <p:cNvPr id="8" name="Picture 7" descr="Logo&#10;&#10;Description automatically generated with low confidence">
            <a:extLst>
              <a:ext uri="{FF2B5EF4-FFF2-40B4-BE49-F238E27FC236}">
                <a16:creationId xmlns:a16="http://schemas.microsoft.com/office/drawing/2014/main" id="{F154CFE5-63DA-4374-89B8-E99CF62BC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2805272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3BE43AC-4F62-4A70-91A1-BAA587FB3DEC}"/>
              </a:ext>
            </a:extLst>
          </p:cNvPr>
          <p:cNvPicPr>
            <a:picLocks noChangeAspect="1"/>
          </p:cNvPicPr>
          <p:nvPr/>
        </p:nvPicPr>
        <p:blipFill>
          <a:blip r:embed="rId3"/>
          <a:stretch>
            <a:fillRect/>
          </a:stretch>
        </p:blipFill>
        <p:spPr>
          <a:xfrm>
            <a:off x="803936" y="89498"/>
            <a:ext cx="10196241" cy="5967105"/>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ACC51F1F-CCEC-45E6-AD8D-4BE1FAD8A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173194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B30CE212-AD32-4FAC-AAB9-E2EEEBCAA7C2}"/>
              </a:ext>
            </a:extLst>
          </p:cNvPr>
          <p:cNvSpPr txBox="1">
            <a:spLocks noChangeArrowheads="1"/>
          </p:cNvSpPr>
          <p:nvPr/>
        </p:nvSpPr>
        <p:spPr bwMode="auto">
          <a:xfrm>
            <a:off x="1823325" y="416134"/>
            <a:ext cx="8175240" cy="126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rgbClr val="000000"/>
                </a:solidFill>
                <a:effectLst/>
                <a:uLnTx/>
                <a:uFillTx/>
                <a:latin typeface="Arial"/>
                <a:ea typeface="+mj-ea"/>
                <a:cs typeface="+mj-cs"/>
              </a:rPr>
              <a:t>Manual Handling is -</a:t>
            </a:r>
          </a:p>
        </p:txBody>
      </p:sp>
      <p:sp>
        <p:nvSpPr>
          <p:cNvPr id="5" name="Rectangle 3">
            <a:extLst>
              <a:ext uri="{FF2B5EF4-FFF2-40B4-BE49-F238E27FC236}">
                <a16:creationId xmlns:a16="http://schemas.microsoft.com/office/drawing/2014/main" id="{BD7D74BA-CDA4-4A28-B1DE-74FFA77F15ED}"/>
              </a:ext>
            </a:extLst>
          </p:cNvPr>
          <p:cNvSpPr txBox="1">
            <a:spLocks noChangeArrowheads="1"/>
          </p:cNvSpPr>
          <p:nvPr/>
        </p:nvSpPr>
        <p:spPr bwMode="auto">
          <a:xfrm>
            <a:off x="1278911" y="1758225"/>
            <a:ext cx="598153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The movement of a load</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	by human effort either</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	directly or indirectly </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Supporting a load without moving it</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Pushing or pulling a load</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altLang="en-US" sz="2800" b="0" i="0" u="none" strike="noStrike" kern="1200" cap="none" spc="0" normalizeH="0" baseline="0" noProof="0" dirty="0">
                <a:ln>
                  <a:noFill/>
                </a:ln>
                <a:solidFill>
                  <a:srgbClr val="000000"/>
                </a:solidFill>
                <a:effectLst/>
                <a:uLnTx/>
                <a:uFillTx/>
                <a:latin typeface="Arial"/>
                <a:ea typeface="+mn-ea"/>
                <a:cs typeface="+mn-cs"/>
              </a:rPr>
              <a:t>Intentionally throwing or dropping the load</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GB" altLang="en-US" sz="2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GB" altLang="en-US" sz="2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4">
            <a:extLst>
              <a:ext uri="{FF2B5EF4-FFF2-40B4-BE49-F238E27FC236}">
                <a16:creationId xmlns:a16="http://schemas.microsoft.com/office/drawing/2014/main" id="{C274663E-5309-41FF-9A89-6B0B3A6A2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424" y="2526054"/>
            <a:ext cx="31242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Logo&#10;&#10;Description automatically generated with low confidence">
            <a:extLst>
              <a:ext uri="{FF2B5EF4-FFF2-40B4-BE49-F238E27FC236}">
                <a16:creationId xmlns:a16="http://schemas.microsoft.com/office/drawing/2014/main" id="{8D4AB49A-707A-414C-8C6B-A814F810DB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280282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4F238377-573C-4603-9974-348912A4EA08}"/>
              </a:ext>
            </a:extLst>
          </p:cNvPr>
          <p:cNvSpPr txBox="1">
            <a:spLocks noChangeArrowheads="1"/>
          </p:cNvSpPr>
          <p:nvPr/>
        </p:nvSpPr>
        <p:spPr bwMode="auto">
          <a:xfrm>
            <a:off x="685799" y="228600"/>
            <a:ext cx="1039650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rgbClr val="000000"/>
                </a:solidFill>
                <a:effectLst/>
                <a:uLnTx/>
                <a:uFillTx/>
                <a:latin typeface="Arial"/>
                <a:ea typeface="+mj-ea"/>
                <a:cs typeface="+mj-cs"/>
              </a:rPr>
              <a:t>Manual Handling Operations Regulations </a:t>
            </a:r>
          </a:p>
        </p:txBody>
      </p:sp>
      <p:sp>
        <p:nvSpPr>
          <p:cNvPr id="5" name="Rectangle 3">
            <a:extLst>
              <a:ext uri="{FF2B5EF4-FFF2-40B4-BE49-F238E27FC236}">
                <a16:creationId xmlns:a16="http://schemas.microsoft.com/office/drawing/2014/main" id="{A4CA6D71-FA4A-4457-A5FB-EC8E6013DDAC}"/>
              </a:ext>
            </a:extLst>
          </p:cNvPr>
          <p:cNvSpPr txBox="1">
            <a:spLocks noChangeArrowheads="1"/>
          </p:cNvSpPr>
          <p:nvPr/>
        </p:nvSpPr>
        <p:spPr bwMode="auto">
          <a:xfrm>
            <a:off x="2152650" y="188654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Employers must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Avoid the need for manual handling where possible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Assess the risk of injury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Reduce the risk as far as is practical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3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Logo&#10;&#10;Description automatically generated with low confidence">
            <a:extLst>
              <a:ext uri="{FF2B5EF4-FFF2-40B4-BE49-F238E27FC236}">
                <a16:creationId xmlns:a16="http://schemas.microsoft.com/office/drawing/2014/main" id="{6AA36E0A-E2C0-4E13-87A9-18331B731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4113162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2">
            <a:extLst>
              <a:ext uri="{FF2B5EF4-FFF2-40B4-BE49-F238E27FC236}">
                <a16:creationId xmlns:a16="http://schemas.microsoft.com/office/drawing/2014/main" id="{E9950616-E4C9-408C-9159-7A630C726E30}"/>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Manual Handling Operations Regulations</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7" name="Rectangle 3">
            <a:extLst>
              <a:ext uri="{FF2B5EF4-FFF2-40B4-BE49-F238E27FC236}">
                <a16:creationId xmlns:a16="http://schemas.microsoft.com/office/drawing/2014/main" id="{1DADD436-7B56-4458-8961-EE548BC16BA6}"/>
              </a:ext>
            </a:extLst>
          </p:cNvPr>
          <p:cNvSpPr txBox="1">
            <a:spLocks noChangeArrowheads="1"/>
          </p:cNvSpPr>
          <p:nvPr/>
        </p:nvSpPr>
        <p:spPr bwMode="auto">
          <a:xfrm>
            <a:off x="1397609" y="173845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Employees must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Follow safe systems of work</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Use any equipment provided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Cooperate with employer on H&amp;S matters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Notify of any hazards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Ensure activities don’t put others at risk</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en-US" sz="32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32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3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descr="Logo&#10;&#10;Description automatically generated with low confidence">
            <a:extLst>
              <a:ext uri="{FF2B5EF4-FFF2-40B4-BE49-F238E27FC236}">
                <a16:creationId xmlns:a16="http://schemas.microsoft.com/office/drawing/2014/main" id="{8EA1176C-B931-43C7-9C58-62670E8F2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423818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40809330-6085-4323-8431-0D53265EDED9}"/>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The spine</a:t>
            </a:r>
            <a:endParaRPr kumimoji="0" lang="en-GB" altLang="en-US" sz="44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621A0940-6ECC-46A9-8A0E-F429862FEFB7}"/>
              </a:ext>
            </a:extLst>
          </p:cNvPr>
          <p:cNvSpPr txBox="1">
            <a:spLocks noChangeArrowheads="1"/>
          </p:cNvSpPr>
          <p:nvPr/>
        </p:nvSpPr>
        <p:spPr bwMode="auto">
          <a:xfrm>
            <a:off x="685800" y="1371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The spine consists of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Spinal Cord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Vertebrae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Intervertebral discs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Ligaments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Tendons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a:ln>
                  <a:noFill/>
                </a:ln>
                <a:solidFill>
                  <a:srgbClr val="000000"/>
                </a:solidFill>
                <a:effectLst/>
                <a:uLnTx/>
                <a:uFillTx/>
                <a:latin typeface="Arial"/>
                <a:ea typeface="+mn-ea"/>
                <a:cs typeface="+mn-cs"/>
              </a:rPr>
              <a:t>Muscles</a:t>
            </a:r>
          </a:p>
        </p:txBody>
      </p:sp>
      <p:pic>
        <p:nvPicPr>
          <p:cNvPr id="6" name="Picture 7">
            <a:extLst>
              <a:ext uri="{FF2B5EF4-FFF2-40B4-BE49-F238E27FC236}">
                <a16:creationId xmlns:a16="http://schemas.microsoft.com/office/drawing/2014/main" id="{AF1029D3-69A3-422D-B6D4-E9AECE660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311" y="120179"/>
            <a:ext cx="4155865" cy="592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Logo&#10;&#10;Description automatically generated with low confidence">
            <a:extLst>
              <a:ext uri="{FF2B5EF4-FFF2-40B4-BE49-F238E27FC236}">
                <a16:creationId xmlns:a16="http://schemas.microsoft.com/office/drawing/2014/main" id="{1F1AC500-A0B0-44B9-A7CB-578DBCFED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976725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5">
            <a:extLst>
              <a:ext uri="{FF2B5EF4-FFF2-40B4-BE49-F238E27FC236}">
                <a16:creationId xmlns:a16="http://schemas.microsoft.com/office/drawing/2014/main" id="{37823B31-EF37-4573-A9CC-A6C4E04F6A84}"/>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400" b="1" i="0" u="none" strike="noStrike" kern="1200" cap="none" spc="0" normalizeH="0" baseline="0" noProof="0">
                <a:ln>
                  <a:noFill/>
                </a:ln>
                <a:solidFill>
                  <a:srgbClr val="000000"/>
                </a:solidFill>
                <a:effectLst/>
                <a:uLnTx/>
                <a:uFillTx/>
                <a:latin typeface="Arial"/>
                <a:ea typeface="+mj-ea"/>
                <a:cs typeface="+mj-cs"/>
              </a:rPr>
              <a:t>Disc Problems</a:t>
            </a:r>
          </a:p>
        </p:txBody>
      </p:sp>
      <p:pic>
        <p:nvPicPr>
          <p:cNvPr id="5" name="Picture 4" descr="C:\WINDOWS\Desktop\slide pics\radial cracked disc.gif">
            <a:extLst>
              <a:ext uri="{FF2B5EF4-FFF2-40B4-BE49-F238E27FC236}">
                <a16:creationId xmlns:a16="http://schemas.microsoft.com/office/drawing/2014/main" id="{6CD18251-7D17-4271-90B7-2D28DEF28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5153025" cy="429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Logo&#10;&#10;Description automatically generated with low confidence">
            <a:extLst>
              <a:ext uri="{FF2B5EF4-FFF2-40B4-BE49-F238E27FC236}">
                <a16:creationId xmlns:a16="http://schemas.microsoft.com/office/drawing/2014/main" id="{4323A397-2BA7-401D-A43C-45C6F2AEA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102280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0FEB83-7D25-4091-87F9-531AC01CD999}"/>
              </a:ext>
            </a:extLst>
          </p:cNvPr>
          <p:cNvSpPr/>
          <p:nvPr/>
        </p:nvSpPr>
        <p:spPr>
          <a:xfrm>
            <a:off x="0" y="6113283"/>
            <a:ext cx="12192000" cy="73460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a:extLst>
              <a:ext uri="{FF2B5EF4-FFF2-40B4-BE49-F238E27FC236}">
                <a16:creationId xmlns:a16="http://schemas.microsoft.com/office/drawing/2014/main" id="{D09758F4-5248-42DF-B484-38168DD485EA}"/>
              </a:ext>
            </a:extLst>
          </p:cNvPr>
          <p:cNvSpPr txBox="1">
            <a:spLocks noChangeArrowheads="1"/>
          </p:cNvSpPr>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kern="1200">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anose="020B0604020202020204" pitchFamily="34" charset="0"/>
              </a:defRPr>
            </a:lvl2pPr>
            <a:lvl3pPr algn="l" rtl="0" eaLnBrk="0" fontAlgn="base" hangingPunct="0">
              <a:spcBef>
                <a:spcPct val="0"/>
              </a:spcBef>
              <a:spcAft>
                <a:spcPct val="0"/>
              </a:spcAft>
              <a:defRPr sz="4400" b="1">
                <a:solidFill>
                  <a:schemeClr val="tx2"/>
                </a:solidFill>
                <a:latin typeface="Arial" panose="020B0604020202020204" pitchFamily="34" charset="0"/>
              </a:defRPr>
            </a:lvl3pPr>
            <a:lvl4pPr algn="l" rtl="0" eaLnBrk="0" fontAlgn="base" hangingPunct="0">
              <a:spcBef>
                <a:spcPct val="0"/>
              </a:spcBef>
              <a:spcAft>
                <a:spcPct val="0"/>
              </a:spcAft>
              <a:defRPr sz="4400" b="1">
                <a:solidFill>
                  <a:schemeClr val="tx2"/>
                </a:solidFill>
                <a:latin typeface="Arial" panose="020B0604020202020204" pitchFamily="34" charset="0"/>
              </a:defRPr>
            </a:lvl4pPr>
            <a:lvl5pPr algn="l" rtl="0" eaLnBrk="0" fontAlgn="base" hangingPunct="0">
              <a:spcBef>
                <a:spcPct val="0"/>
              </a:spcBef>
              <a:spcAft>
                <a:spcPct val="0"/>
              </a:spcAft>
              <a:defRPr sz="4400" b="1">
                <a:solidFill>
                  <a:schemeClr val="tx2"/>
                </a:solidFill>
                <a:latin typeface="Arial" panose="020B0604020202020204" pitchFamily="34" charset="0"/>
              </a:defRPr>
            </a:lvl5pPr>
            <a:lvl6pPr marL="457200" algn="l" rtl="0" eaLnBrk="0" fontAlgn="base" hangingPunct="0">
              <a:spcBef>
                <a:spcPct val="0"/>
              </a:spcBef>
              <a:spcAft>
                <a:spcPct val="0"/>
              </a:spcAft>
              <a:defRPr sz="4400" b="1">
                <a:solidFill>
                  <a:schemeClr val="tx2"/>
                </a:solidFill>
                <a:latin typeface="Arial" panose="020B0604020202020204" pitchFamily="34" charset="0"/>
              </a:defRPr>
            </a:lvl6pPr>
            <a:lvl7pPr marL="914400" algn="l" rtl="0" eaLnBrk="0" fontAlgn="base" hangingPunct="0">
              <a:spcBef>
                <a:spcPct val="0"/>
              </a:spcBef>
              <a:spcAft>
                <a:spcPct val="0"/>
              </a:spcAft>
              <a:defRPr sz="4400" b="1">
                <a:solidFill>
                  <a:schemeClr val="tx2"/>
                </a:solidFill>
                <a:latin typeface="Arial" panose="020B0604020202020204" pitchFamily="34" charset="0"/>
              </a:defRPr>
            </a:lvl7pPr>
            <a:lvl8pPr marL="1371600" algn="l" rtl="0" eaLnBrk="0" fontAlgn="base" hangingPunct="0">
              <a:spcBef>
                <a:spcPct val="0"/>
              </a:spcBef>
              <a:spcAft>
                <a:spcPct val="0"/>
              </a:spcAft>
              <a:defRPr sz="4400" b="1">
                <a:solidFill>
                  <a:schemeClr val="tx2"/>
                </a:solidFill>
                <a:latin typeface="Arial" panose="020B0604020202020204" pitchFamily="34" charset="0"/>
              </a:defRPr>
            </a:lvl8pPr>
            <a:lvl9pPr marL="1828800" algn="l" rtl="0" eaLnBrk="0" fontAlgn="base" hangingPunct="0">
              <a:spcBef>
                <a:spcPct val="0"/>
              </a:spcBef>
              <a:spcAft>
                <a:spcPct val="0"/>
              </a:spcAft>
              <a:defRPr sz="4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4000" b="1" i="0" u="none" strike="noStrike" kern="1200" cap="none" spc="0" normalizeH="0" baseline="0" noProof="0">
                <a:ln>
                  <a:noFill/>
                </a:ln>
                <a:solidFill>
                  <a:srgbClr val="000000"/>
                </a:solidFill>
                <a:effectLst/>
                <a:uLnTx/>
                <a:uFillTx/>
                <a:latin typeface="Arial"/>
                <a:ea typeface="+mj-ea"/>
                <a:cs typeface="+mj-cs"/>
              </a:rPr>
              <a:t>Ligaments, tendons and muscles</a:t>
            </a:r>
            <a:endParaRPr kumimoji="0" lang="en-GB" altLang="en-US" sz="400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Rectangle 3">
            <a:extLst>
              <a:ext uri="{FF2B5EF4-FFF2-40B4-BE49-F238E27FC236}">
                <a16:creationId xmlns:a16="http://schemas.microsoft.com/office/drawing/2014/main" id="{C349162B-9BBA-4206-8635-B238A398F375}"/>
              </a:ext>
            </a:extLst>
          </p:cNvPr>
          <p:cNvSpPr txBox="1">
            <a:spLocks noChangeArrowheads="1"/>
          </p:cNvSpPr>
          <p:nvPr/>
        </p:nvSpPr>
        <p:spPr bwMode="auto">
          <a:xfrm>
            <a:off x="685799" y="1371600"/>
            <a:ext cx="102815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Ligaments – straps which stretch between bones holding them together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Tendons – the means by which the muscles are attached to the bones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Muscles – provide the main stability for the vertebral column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3200" b="0" i="0" u="none" strike="noStrike" kern="1200" cap="none" spc="0" normalizeH="0" baseline="0" noProof="0" dirty="0">
                <a:ln>
                  <a:noFill/>
                </a:ln>
                <a:solidFill>
                  <a:srgbClr val="000000"/>
                </a:solidFill>
                <a:effectLst/>
                <a:uLnTx/>
                <a:uFillTx/>
                <a:latin typeface="Arial"/>
                <a:ea typeface="+mn-ea"/>
                <a:cs typeface="+mn-cs"/>
              </a:rPr>
              <a:t>Cumulative strain - Injury caused by twisting and stretching repetitively</a:t>
            </a:r>
          </a:p>
        </p:txBody>
      </p:sp>
      <p:pic>
        <p:nvPicPr>
          <p:cNvPr id="6" name="Picture 5" descr="Logo&#10;&#10;Description automatically generated with low confidence">
            <a:extLst>
              <a:ext uri="{FF2B5EF4-FFF2-40B4-BE49-F238E27FC236}">
                <a16:creationId xmlns:a16="http://schemas.microsoft.com/office/drawing/2014/main" id="{20BF6C52-1465-4486-ACD3-B0F9FA859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69" y="6194588"/>
            <a:ext cx="2872989" cy="670618"/>
          </a:xfrm>
          <a:prstGeom prst="rect">
            <a:avLst/>
          </a:prstGeom>
        </p:spPr>
      </p:pic>
    </p:spTree>
    <p:extLst>
      <p:ext uri="{BB962C8B-B14F-4D97-AF65-F5344CB8AC3E}">
        <p14:creationId xmlns:p14="http://schemas.microsoft.com/office/powerpoint/2010/main" val="464463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88F0543765FD4D8746D9BF766ACFC1" ma:contentTypeVersion="13" ma:contentTypeDescription="Create a new document." ma:contentTypeScope="" ma:versionID="4d15dafbc0d234082a21f21cafc9f89f">
  <xsd:schema xmlns:xsd="http://www.w3.org/2001/XMLSchema" xmlns:xs="http://www.w3.org/2001/XMLSchema" xmlns:p="http://schemas.microsoft.com/office/2006/metadata/properties" xmlns:ns3="aa825ff8-2218-4a66-bbae-257369d7ecb8" xmlns:ns4="781ca1f7-5515-458d-a3bb-bd34f2b27421" targetNamespace="http://schemas.microsoft.com/office/2006/metadata/properties" ma:root="true" ma:fieldsID="d651cebfe3dcf93edc3635e314dd0b51" ns3:_="" ns4:_="">
    <xsd:import namespace="aa825ff8-2218-4a66-bbae-257369d7ecb8"/>
    <xsd:import namespace="781ca1f7-5515-458d-a3bb-bd34f2b274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25ff8-2218-4a66-bbae-257369d7ecb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1ca1f7-5515-458d-a3bb-bd34f2b2742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C5B984-4F58-42F8-8789-9E14681946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825ff8-2218-4a66-bbae-257369d7ecb8"/>
    <ds:schemaRef ds:uri="781ca1f7-5515-458d-a3bb-bd34f2b27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944DC1-4F28-42D7-9AD8-BF656BF86486}">
  <ds:schemaRefs>
    <ds:schemaRef ds:uri="http://www.w3.org/XML/1998/namespace"/>
    <ds:schemaRef ds:uri="781ca1f7-5515-458d-a3bb-bd34f2b27421"/>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aa825ff8-2218-4a66-bbae-257369d7ecb8"/>
  </ds:schemaRefs>
</ds:datastoreItem>
</file>

<file path=customXml/itemProps3.xml><?xml version="1.0" encoding="utf-8"?>
<ds:datastoreItem xmlns:ds="http://schemas.openxmlformats.org/officeDocument/2006/customXml" ds:itemID="{165D6B7F-5FF7-44AB-9FE9-6F01E0423D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232</TotalTime>
  <Words>2030</Words>
  <Application>Microsoft Office PowerPoint</Application>
  <PresentationFormat>Widescreen</PresentationFormat>
  <Paragraphs>191</Paragraphs>
  <Slides>24</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Abadi Extra Light</vt:lpstr>
      <vt:lpstr>Arial</vt:lpstr>
      <vt:lpstr>Calibri</vt:lpstr>
      <vt:lpstr>Calibri Light</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Chappell</dc:creator>
  <cp:lastModifiedBy>Rob Chappell</cp:lastModifiedBy>
  <cp:revision>10</cp:revision>
  <dcterms:created xsi:type="dcterms:W3CDTF">2020-07-19T09:50:23Z</dcterms:created>
  <dcterms:modified xsi:type="dcterms:W3CDTF">2022-04-18T12:57:50Z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0x0101004188F0543765FD4D8746D9BF766ACFC1</vt:lpwstr>
  </property>
</Properties>
</file>